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6"/>
  </p:sldMasterIdLst>
  <p:notesMasterIdLst>
    <p:notesMasterId r:id="rId27"/>
  </p:notesMasterIdLst>
  <p:handoutMasterIdLst>
    <p:handoutMasterId r:id="rId28"/>
  </p:handoutMasterIdLst>
  <p:sldIdLst>
    <p:sldId id="261" r:id="rId7"/>
    <p:sldId id="264" r:id="rId8"/>
    <p:sldId id="290" r:id="rId9"/>
    <p:sldId id="263" r:id="rId10"/>
    <p:sldId id="285" r:id="rId11"/>
    <p:sldId id="274" r:id="rId12"/>
    <p:sldId id="289" r:id="rId13"/>
    <p:sldId id="265" r:id="rId14"/>
    <p:sldId id="275" r:id="rId15"/>
    <p:sldId id="286" r:id="rId16"/>
    <p:sldId id="262" r:id="rId17"/>
    <p:sldId id="283" r:id="rId18"/>
    <p:sldId id="266" r:id="rId19"/>
    <p:sldId id="288" r:id="rId20"/>
    <p:sldId id="268" r:id="rId21"/>
    <p:sldId id="272" r:id="rId22"/>
    <p:sldId id="291" r:id="rId23"/>
    <p:sldId id="292" r:id="rId24"/>
    <p:sldId id="293" r:id="rId25"/>
    <p:sldId id="295" r:id="rId26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ard, Jordan A" initials="WJA" lastIdx="12" clrIdx="0">
    <p:extLst>
      <p:ext uri="{19B8F6BF-5375-455C-9EA6-DF929625EA0E}">
        <p15:presenceInfo xmlns:p15="http://schemas.microsoft.com/office/powerpoint/2012/main" userId="S::jawoodard4@ncdot.gov::37682b3b-fb4a-4a3b-a505-317148d5b6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  <a:srgbClr val="FFFF00"/>
    <a:srgbClr val="663300"/>
    <a:srgbClr val="6D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5" autoAdjust="0"/>
    <p:restoredTop sz="93537" autoAdjust="0"/>
  </p:normalViewPr>
  <p:slideViewPr>
    <p:cSldViewPr snapToGrid="0" snapToObjects="1">
      <p:cViewPr varScale="1">
        <p:scale>
          <a:sx n="84" d="100"/>
          <a:sy n="84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/>
          <a:lstStyle>
            <a:lvl1pPr algn="r">
              <a:defRPr sz="1300"/>
            </a:lvl1pPr>
          </a:lstStyle>
          <a:p>
            <a:fld id="{81732732-9DF5-5343-9671-1F8D28AFB589}" type="datetimeFigureOut">
              <a:rPr lang="en-US" smtClean="0"/>
              <a:t>5/25/2021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 anchor="b"/>
          <a:lstStyle>
            <a:lvl1pPr algn="r">
              <a:defRPr sz="1300"/>
            </a:lvl1pPr>
          </a:lstStyle>
          <a:p>
            <a:fld id="{EAE282AB-1402-2940-B834-0E55D2768B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9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/>
          <a:lstStyle>
            <a:lvl1pPr algn="r">
              <a:defRPr sz="1300"/>
            </a:lvl1pPr>
          </a:lstStyle>
          <a:p>
            <a:fld id="{C9855999-CF69-DA42-8213-22A5CAE5D182}" type="datetimeFigureOut">
              <a:rPr lang="en-US" smtClean="0"/>
              <a:t>5/25/2021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01" tIns="47601" rIns="95201" bIns="4760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201" tIns="47601" rIns="95201" bIns="4760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5201" tIns="47601" rIns="95201" bIns="47601" rtlCol="0" anchor="b"/>
          <a:lstStyle>
            <a:lvl1pPr algn="r">
              <a:defRPr sz="1300"/>
            </a:lvl1pPr>
          </a:lstStyle>
          <a:p>
            <a:fld id="{DCB6EF1C-AA17-F640-A7A5-6C89FACC0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9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9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0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0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96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1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up the complete streets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0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26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  <a:p>
            <a:endParaRPr lang="en-US" dirty="0"/>
          </a:p>
          <a:p>
            <a:r>
              <a:rPr lang="en-US" dirty="0"/>
              <a:t>Chapter 1:  What should I be documenting on a design that is flexible?</a:t>
            </a:r>
          </a:p>
          <a:p>
            <a:r>
              <a:rPr lang="en-US" dirty="0"/>
              <a:t>-Why the proposed design is the best solution</a:t>
            </a:r>
          </a:p>
          <a:p>
            <a:r>
              <a:rPr lang="en-US" dirty="0"/>
              <a:t>-How it meets the needs of the project</a:t>
            </a:r>
          </a:p>
          <a:p>
            <a:r>
              <a:rPr lang="en-US" dirty="0"/>
              <a:t>-How it fits in to the limitations of the projects (constraints or funding)</a:t>
            </a:r>
          </a:p>
          <a:p>
            <a:r>
              <a:rPr lang="en-US" dirty="0"/>
              <a:t>-Overall, the factors driving the decision</a:t>
            </a:r>
          </a:p>
          <a:p>
            <a:endParaRPr lang="en-US" dirty="0"/>
          </a:p>
          <a:p>
            <a:r>
              <a:rPr lang="en-US" dirty="0"/>
              <a:t>Chapter 3</a:t>
            </a:r>
          </a:p>
          <a:p>
            <a:pPr marL="181240" indent="-181240">
              <a:buFontTx/>
              <a:buChar char="-"/>
            </a:pPr>
            <a:r>
              <a:rPr lang="en-US" dirty="0"/>
              <a:t>Can I use the 85 MPH design speeds in my current designs</a:t>
            </a:r>
          </a:p>
          <a:p>
            <a:pPr marL="181240" indent="-181240">
              <a:buFontTx/>
              <a:buChar char="-"/>
            </a:pPr>
            <a:r>
              <a:rPr lang="en-US" dirty="0"/>
              <a:t>No, not at this time.  We are not designing for this speed currently</a:t>
            </a:r>
          </a:p>
          <a:p>
            <a:pPr marL="181240" indent="-181240">
              <a:buFontTx/>
              <a:buChar char="-"/>
            </a:pPr>
            <a:endParaRPr lang="en-US" dirty="0"/>
          </a:p>
          <a:p>
            <a:r>
              <a:rPr lang="en-US" dirty="0"/>
              <a:t>Chapter 4</a:t>
            </a:r>
          </a:p>
          <a:p>
            <a:pPr marL="181240" indent="-181240">
              <a:buFontTx/>
              <a:buChar char="-"/>
            </a:pPr>
            <a:r>
              <a:rPr lang="en-US" dirty="0"/>
              <a:t>How can I use the guidance on median geometry in Chapter 4?</a:t>
            </a:r>
          </a:p>
          <a:p>
            <a:pPr marL="181240" indent="-181240">
              <a:buFontTx/>
              <a:buChar char="-"/>
            </a:pPr>
            <a:r>
              <a:rPr lang="en-US" dirty="0"/>
              <a:t>Please see page 4-42.</a:t>
            </a:r>
          </a:p>
          <a:p>
            <a:pPr marL="181240" indent="-181240">
              <a:buFontTx/>
              <a:buChar char="-"/>
            </a:pPr>
            <a:r>
              <a:rPr lang="en-US" dirty="0"/>
              <a:t>I table is provided to help with determining median needs</a:t>
            </a:r>
          </a:p>
          <a:p>
            <a:endParaRPr lang="en-US" dirty="0"/>
          </a:p>
          <a:p>
            <a:r>
              <a:rPr lang="en-US" dirty="0"/>
              <a:t>Chapter 5</a:t>
            </a:r>
          </a:p>
          <a:p>
            <a:pPr marL="181240" indent="-181240">
              <a:buFontTx/>
              <a:buChar char="-"/>
            </a:pPr>
            <a:r>
              <a:rPr lang="en-US" dirty="0"/>
              <a:t>When will this new information for local roads be included in the RDM?</a:t>
            </a:r>
          </a:p>
          <a:p>
            <a:pPr marL="181240" indent="-181240">
              <a:buFontTx/>
              <a:buChar char="-"/>
            </a:pPr>
            <a:r>
              <a:rPr lang="en-US" dirty="0"/>
              <a:t>The RDM is currently being updated with a planned release date of </a:t>
            </a:r>
            <a:r>
              <a:rPr lang="en-US"/>
              <a:t>late next year 2020.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CDOT_PowerPoint_Template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18" y="3831921"/>
            <a:ext cx="8271945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19" y="5105400"/>
            <a:ext cx="640080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98463" y="5854700"/>
            <a:ext cx="6650037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18164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8229600" cy="4524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0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8229600" cy="451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40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38701" y="88900"/>
            <a:ext cx="3848100" cy="263525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168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NCDOT_PowerPoint_Template-03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699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954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1" r:id="rId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hyperlink" Target="https://connect.ncdot.gov/resources/Materials/MaterialsResources/Pavement%20Design%20for%20Driveways%20Memo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hyperlink" Target="mailto:jawoodard4@ncdot.gov" TargetMode="Externa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s://connect.ncdot.gov/letting/Pages/12month.aspx" TargetMode="Externa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g"/><Relationship Id="rId5" Type="http://schemas.openxmlformats.org/officeDocument/2006/relationships/hyperlink" Target="https://connect.ncdot.gov/projects/planning/Pages/Functional-Classification-of-Highways.aspx" TargetMode="External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Building Better Title and Typical Section Sheets</a:t>
            </a:r>
            <a:br>
              <a:rPr lang="en-US" sz="2800" dirty="0"/>
            </a:br>
            <a:r>
              <a:rPr lang="en-US" sz="2800" dirty="0"/>
              <a:t>(Addressing Common Comments)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918" y="5105400"/>
            <a:ext cx="7999633" cy="660400"/>
          </a:xfrm>
        </p:spPr>
        <p:txBody>
          <a:bodyPr/>
          <a:lstStyle/>
          <a:p>
            <a:r>
              <a:rPr lang="en-US" sz="1800" dirty="0"/>
              <a:t>Jordan A Woodard, P.E., Deputy State Roadway Design Engineer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June 2021</a:t>
            </a:r>
          </a:p>
        </p:txBody>
      </p:sp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CF8C508B-41DC-4497-8610-379FE4591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0263" y="5763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82D3-5812-4E5E-A4B5-17CEF965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Length is Incorrect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95305-DED6-45E9-86DB-ED928D10E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u="sng" dirty="0"/>
              <a:t>Further Information</a:t>
            </a:r>
          </a:p>
          <a:p>
            <a:pPr lvl="1"/>
            <a:r>
              <a:rPr lang="en-US" sz="2400" dirty="0"/>
              <a:t>RDM Part 1 Section 3-1I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B46BB-1D8D-4E62-AA51-7DFC016D65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1FE51-3052-4036-8409-7993F2AA6A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C7C6AEF-F742-4E24-A08D-F8CB1890C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92" y="3045147"/>
            <a:ext cx="7318215" cy="3333428"/>
          </a:xfrm>
          <a:prstGeom prst="rect">
            <a:avLst/>
          </a:prstGeom>
        </p:spPr>
      </p:pic>
      <p:pic>
        <p:nvPicPr>
          <p:cNvPr id="6" name="Slide 10">
            <a:hlinkClick r:id="" action="ppaction://media"/>
            <a:extLst>
              <a:ext uri="{FF2B5EF4-FFF2-40B4-BE49-F238E27FC236}">
                <a16:creationId xmlns:a16="http://schemas.microsoft.com/office/drawing/2014/main" id="{8917BF81-D43F-4534-ADB6-AC8E192AC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1" y="577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Contact Information is Incorrect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E1280BC-ABB3-43FF-AC71-E32018F78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161" y="1941940"/>
            <a:ext cx="6293338" cy="382501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B826E2-0151-490F-AF29-DFA9508C78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5886236"/>
            <a:ext cx="8229600" cy="1152525"/>
          </a:xfrm>
        </p:spPr>
        <p:txBody>
          <a:bodyPr/>
          <a:lstStyle/>
          <a:p>
            <a:r>
              <a:rPr lang="en-US" sz="2400" dirty="0"/>
              <a:t>Verify the NCDOT Project Manager is identified correctly</a:t>
            </a: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F40395D3-A04F-4BC8-BE94-771746D7A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928" y="5284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2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C8F7-20D2-4616-859E-C5CA4226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Typical Section Sheets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65E54-4F62-4190-A8AE-3752CAAAA2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74FF1-9B49-4BE1-B64C-7FBEBB5DD71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9800983-8DD5-44A0-99C7-002F51D43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29" y="1882759"/>
            <a:ext cx="6435871" cy="4203731"/>
          </a:xfrm>
          <a:prstGeom prst="rect">
            <a:avLst/>
          </a:prstGeom>
        </p:spPr>
      </p:pic>
      <p:pic>
        <p:nvPicPr>
          <p:cNvPr id="3" name="Slide 12 Typical Section">
            <a:hlinkClick r:id="" action="ppaction://media"/>
            <a:extLst>
              <a:ext uri="{FF2B5EF4-FFF2-40B4-BE49-F238E27FC236}">
                <a16:creationId xmlns:a16="http://schemas.microsoft.com/office/drawing/2014/main" id="{77E2B890-1E92-4B0D-8A2F-3EB0B66E1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2751" y="5733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7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60" y="884569"/>
            <a:ext cx="8229600" cy="1143000"/>
          </a:xfrm>
        </p:spPr>
        <p:txBody>
          <a:bodyPr/>
          <a:lstStyle/>
          <a:p>
            <a:r>
              <a:rPr lang="en-US" sz="3600" dirty="0"/>
              <a:t>Stabilization is not shown correctly in the typical section or pavement schedule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941292"/>
            <a:ext cx="8229600" cy="4524375"/>
          </a:xfrm>
        </p:spPr>
        <p:txBody>
          <a:bodyPr/>
          <a:lstStyle/>
          <a:p>
            <a:endParaRPr lang="en-US" u="sng" dirty="0">
              <a:highlight>
                <a:srgbClr val="FFFF00"/>
              </a:highlight>
            </a:endParaRPr>
          </a:p>
          <a:p>
            <a:r>
              <a:rPr lang="en-US" sz="2400" dirty="0"/>
              <a:t>Make sure to show on </a:t>
            </a:r>
            <a:r>
              <a:rPr lang="en-US" sz="2400" dirty="0" err="1"/>
              <a:t>typicals</a:t>
            </a:r>
            <a:r>
              <a:rPr lang="en-US" sz="2400" dirty="0"/>
              <a:t> and include in areas specified by the Geotechnical Recommendations.</a:t>
            </a:r>
          </a:p>
          <a:p>
            <a:endParaRPr lang="en-US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F58559-762A-4CB1-834F-A7AF5BAEF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2" y="2334906"/>
            <a:ext cx="8229599" cy="2121957"/>
          </a:xfrm>
          <a:prstGeom prst="rect">
            <a:avLst/>
          </a:prstGeom>
        </p:spPr>
      </p:pic>
      <p:pic>
        <p:nvPicPr>
          <p:cNvPr id="6" name="Slide 13">
            <a:hlinkClick r:id="" action="ppaction://media"/>
            <a:extLst>
              <a:ext uri="{FF2B5EF4-FFF2-40B4-BE49-F238E27FC236}">
                <a16:creationId xmlns:a16="http://schemas.microsoft.com/office/drawing/2014/main" id="{73480001-0F16-4477-8D08-CBC8F5712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3571" y="5760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B87-DA42-4805-B287-A2757179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71" y="673509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Trench or Graded Shoulders Sections?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272D8-1F21-4AD2-97D1-F36E4D674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902039"/>
            <a:ext cx="8229600" cy="4524375"/>
          </a:xfrm>
        </p:spPr>
        <p:txBody>
          <a:bodyPr/>
          <a:lstStyle/>
          <a:p>
            <a:r>
              <a:rPr lang="en-US" sz="2400" dirty="0"/>
              <a:t>Pavement Depths &lt;= 10”</a:t>
            </a:r>
          </a:p>
          <a:p>
            <a:pPr lvl="1"/>
            <a:r>
              <a:rPr lang="en-US" sz="2400" dirty="0"/>
              <a:t>Should be shown as a “trench” section</a:t>
            </a:r>
          </a:p>
          <a:p>
            <a:pPr lvl="2"/>
            <a:endParaRPr lang="en-US" dirty="0"/>
          </a:p>
          <a:p>
            <a:r>
              <a:rPr lang="en-US" sz="2400" dirty="0"/>
              <a:t>Pavement Depths &gt; 10”</a:t>
            </a:r>
          </a:p>
          <a:p>
            <a:pPr lvl="1"/>
            <a:r>
              <a:rPr lang="en-US" sz="2400" dirty="0"/>
              <a:t>Should be shown as a “graded” section</a:t>
            </a:r>
          </a:p>
          <a:p>
            <a:pPr lvl="1"/>
            <a:endParaRPr lang="en-US" sz="2400" dirty="0"/>
          </a:p>
          <a:p>
            <a:r>
              <a:rPr lang="en-US" sz="2400" dirty="0"/>
              <a:t>Shelf Behind C&amp;G</a:t>
            </a:r>
          </a:p>
          <a:p>
            <a:pPr lvl="1"/>
            <a:r>
              <a:rPr lang="en-US" sz="2400" dirty="0"/>
              <a:t>Errors made on when to show shelf and how much</a:t>
            </a:r>
          </a:p>
          <a:p>
            <a:pPr lvl="1"/>
            <a:r>
              <a:rPr lang="en-US" sz="2400" dirty="0"/>
              <a:t>RDM Part 1, Section 1-3E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B9B99-6D71-481D-AA8D-BFA5382ED9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E75A0-2C55-49E1-AA93-A8B138C5BB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6" name="Slide 14">
            <a:hlinkClick r:id="" action="ppaction://media"/>
            <a:extLst>
              <a:ext uri="{FF2B5EF4-FFF2-40B4-BE49-F238E27FC236}">
                <a16:creationId xmlns:a16="http://schemas.microsoft.com/office/drawing/2014/main" id="{5033F622-50ED-4FAD-BFBB-894741658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2751" y="5667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3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91" y="857166"/>
            <a:ext cx="8362709" cy="1143000"/>
          </a:xfrm>
        </p:spPr>
        <p:txBody>
          <a:bodyPr/>
          <a:lstStyle/>
          <a:p>
            <a:r>
              <a:rPr lang="en-US" sz="4000" dirty="0"/>
              <a:t>Prime Coat (P) is not shown or shown incorrectly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5230" y="4446112"/>
            <a:ext cx="7926513" cy="2236243"/>
          </a:xfrm>
        </p:spPr>
        <p:txBody>
          <a:bodyPr/>
          <a:lstStyle/>
          <a:p>
            <a:pPr marL="57150" indent="0">
              <a:buNone/>
            </a:pPr>
            <a:endParaRPr lang="en-US" sz="2400" dirty="0"/>
          </a:p>
          <a:p>
            <a:pPr marL="400050"/>
            <a:r>
              <a:rPr lang="en-US" sz="2400" dirty="0"/>
              <a:t>Information on when Prime Coat is used:</a:t>
            </a:r>
          </a:p>
          <a:p>
            <a:pPr marL="800100" lvl="1"/>
            <a:r>
              <a:rPr lang="en-US" sz="2400" dirty="0"/>
              <a:t> RDM Pt. 1 Ch. 11, RDM Pt. 2 Ch. 6.</a:t>
            </a:r>
          </a:p>
          <a:p>
            <a:pPr marL="800100" lvl="1"/>
            <a:r>
              <a:rPr lang="en-US" sz="2400" dirty="0">
                <a:hlinkClick r:id="rId4"/>
              </a:rPr>
              <a:t>Driveway memo pavement design</a:t>
            </a:r>
            <a:r>
              <a:rPr lang="en-US" sz="2400" dirty="0"/>
              <a:t>.</a:t>
            </a:r>
          </a:p>
          <a:p>
            <a:pPr marL="400050"/>
            <a:endParaRPr lang="en-US" sz="2000" dirty="0"/>
          </a:p>
          <a:p>
            <a:pPr marL="800100" lvl="1"/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9343293" y="8443058"/>
            <a:ext cx="2133600" cy="365125"/>
          </a:xfrm>
        </p:spPr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FA5481C-DD08-4A94-BC3E-1D636C8E9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63" y="3028950"/>
            <a:ext cx="8022074" cy="1519972"/>
          </a:xfrm>
          <a:prstGeom prst="rect">
            <a:avLst/>
          </a:prstGeom>
        </p:spPr>
      </p:pic>
      <p:pic>
        <p:nvPicPr>
          <p:cNvPr id="6" name="Slide 15">
            <a:hlinkClick r:id="" action="ppaction://media"/>
            <a:extLst>
              <a:ext uri="{FF2B5EF4-FFF2-40B4-BE49-F238E27FC236}">
                <a16:creationId xmlns:a16="http://schemas.microsoft.com/office/drawing/2014/main" id="{BA867A04-4AC8-4ECB-9F21-AA56A63CB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5" y="50165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Temporary Pavement Locations and Designs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1" y="5350291"/>
            <a:ext cx="8229600" cy="1006059"/>
          </a:xfrm>
        </p:spPr>
        <p:txBody>
          <a:bodyPr/>
          <a:lstStyle/>
          <a:p>
            <a:r>
              <a:rPr lang="en-US" sz="2400" dirty="0"/>
              <a:t>Hint: Make sure you review your traffic management plans for any temporary pavement locations.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39743CED-7D9E-44A9-A8FB-96AFCEB10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855" y="1765699"/>
            <a:ext cx="7514191" cy="3584591"/>
          </a:xfrm>
          <a:prstGeom prst="rect">
            <a:avLst/>
          </a:prstGeom>
        </p:spPr>
      </p:pic>
      <p:pic>
        <p:nvPicPr>
          <p:cNvPr id="6" name="Slide 16">
            <a:hlinkClick r:id="" action="ppaction://media"/>
            <a:extLst>
              <a:ext uri="{FF2B5EF4-FFF2-40B4-BE49-F238E27FC236}">
                <a16:creationId xmlns:a16="http://schemas.microsoft.com/office/drawing/2014/main" id="{93911AA0-2845-4125-B84E-806221201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1246" y="5746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A08F-AF67-48F9-8980-72655551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Rumble strips are not shown in the typical section or pavement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3EC22-3BA7-49BD-8FB7-B26A212B8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743254"/>
            <a:ext cx="8229600" cy="514671"/>
          </a:xfrm>
        </p:spPr>
        <p:txBody>
          <a:bodyPr/>
          <a:lstStyle/>
          <a:p>
            <a:r>
              <a:rPr lang="en-US" dirty="0"/>
              <a:t>RDM  Part 1 Section 1-4P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FE1BC-76AA-4051-B477-4A2CFD4F96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B8C38-5EDE-4FEB-B3B1-822767FD6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7E0832D-4190-4B9F-A95E-D1EDB45A4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67" y="1948951"/>
            <a:ext cx="2482850" cy="3556000"/>
          </a:xfrm>
          <a:prstGeom prst="rect">
            <a:avLst/>
          </a:prstGeom>
        </p:spPr>
      </p:pic>
      <p:pic>
        <p:nvPicPr>
          <p:cNvPr id="6" name="Slide 17">
            <a:hlinkClick r:id="" action="ppaction://media"/>
            <a:extLst>
              <a:ext uri="{FF2B5EF4-FFF2-40B4-BE49-F238E27FC236}">
                <a16:creationId xmlns:a16="http://schemas.microsoft.com/office/drawing/2014/main" id="{884E52BF-0340-43EA-811B-03C1A54B2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3299" y="5796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91F2-93B0-4B68-9058-1EA10026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75" y="808948"/>
            <a:ext cx="8090899" cy="1369174"/>
          </a:xfrm>
        </p:spPr>
        <p:txBody>
          <a:bodyPr/>
          <a:lstStyle/>
          <a:p>
            <a:r>
              <a:rPr lang="en-US" sz="4000" dirty="0"/>
              <a:t>Pavement Schedule Incorrect/unclear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3A5D-3717-441C-815F-25FE27234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549" y="2032303"/>
            <a:ext cx="8229600" cy="4524375"/>
          </a:xfrm>
        </p:spPr>
        <p:txBody>
          <a:bodyPr/>
          <a:lstStyle/>
          <a:p>
            <a:r>
              <a:rPr lang="en-US" sz="2400" dirty="0"/>
              <a:t>Pavement Schedule Guidance</a:t>
            </a:r>
          </a:p>
          <a:p>
            <a:pPr lvl="1"/>
            <a:r>
              <a:rPr lang="en-US" sz="2400" dirty="0"/>
              <a:t>RDM Part 2 Section 6-1D</a:t>
            </a:r>
          </a:p>
          <a:p>
            <a:endParaRPr lang="en-US" sz="2400" dirty="0"/>
          </a:p>
          <a:p>
            <a:r>
              <a:rPr lang="en-US" sz="2400" dirty="0"/>
              <a:t>Correct Application Rates for Pavement </a:t>
            </a:r>
          </a:p>
          <a:p>
            <a:pPr lvl="1"/>
            <a:r>
              <a:rPr lang="en-US" sz="2400" dirty="0"/>
              <a:t>RDM Part 2 Section 6-1D</a:t>
            </a:r>
          </a:p>
          <a:p>
            <a:endParaRPr lang="en-US" sz="2400" dirty="0"/>
          </a:p>
          <a:p>
            <a:r>
              <a:rPr lang="en-US" sz="2400" dirty="0"/>
              <a:t>Correct Lift Depths (Pavement Design)</a:t>
            </a:r>
          </a:p>
          <a:p>
            <a:endParaRPr lang="en-US" sz="2400" dirty="0"/>
          </a:p>
          <a:p>
            <a:r>
              <a:rPr lang="en-US" sz="2400" dirty="0"/>
              <a:t>Hint: Review in comparison with Pavement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24746-1961-403C-BC0A-9411CE7A32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83D1B-2EFD-471D-8A91-F7C8B68D9F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6" name="Slide 18">
            <a:hlinkClick r:id="" action="ppaction://media"/>
            <a:extLst>
              <a:ext uri="{FF2B5EF4-FFF2-40B4-BE49-F238E27FC236}">
                <a16:creationId xmlns:a16="http://schemas.microsoft.com/office/drawing/2014/main" id="{02A73226-42CA-49B4-ACF0-1B95DFE57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1489-0BD1-4D59-8075-32959FF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1140"/>
            <a:ext cx="8229600" cy="1143000"/>
          </a:xfrm>
        </p:spPr>
        <p:txBody>
          <a:bodyPr/>
          <a:lstStyle/>
          <a:p>
            <a:r>
              <a:rPr lang="en-US" sz="3600" dirty="0"/>
              <a:t>Typical Section Dimensioning/Labeling Issues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98933-13A7-4339-BD8D-587D762BB9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2051906"/>
            <a:ext cx="8229600" cy="4524375"/>
          </a:xfrm>
        </p:spPr>
        <p:txBody>
          <a:bodyPr/>
          <a:lstStyle/>
          <a:p>
            <a:r>
              <a:rPr lang="en-US" sz="2400" dirty="0"/>
              <a:t>Make sure the “Math works” on Dimensions</a:t>
            </a:r>
          </a:p>
          <a:p>
            <a:endParaRPr lang="en-US" sz="2400" dirty="0"/>
          </a:p>
          <a:p>
            <a:r>
              <a:rPr lang="en-US" sz="2400" dirty="0"/>
              <a:t>Be Consistent in Labeling</a:t>
            </a:r>
          </a:p>
          <a:p>
            <a:pPr lvl="1"/>
            <a:r>
              <a:rPr lang="en-US" sz="2400" dirty="0"/>
              <a:t>Ex. 6’-0” or 6’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Label enough information for the typical to be buildable but refrain from dimensioning “clutter.”</a:t>
            </a:r>
          </a:p>
          <a:p>
            <a:endParaRPr lang="en-US" sz="2400" dirty="0"/>
          </a:p>
          <a:p>
            <a:r>
              <a:rPr lang="en-US" sz="2400" dirty="0"/>
              <a:t>Ensure Typical Section Dimensions Match Approved Design Criteria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D00CA-08C1-4629-9526-F2C26656EC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B0EF3-627B-4F4B-A8DA-3240A7CD54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6" name="Slide 19">
            <a:hlinkClick r:id="" action="ppaction://media"/>
            <a:extLst>
              <a:ext uri="{FF2B5EF4-FFF2-40B4-BE49-F238E27FC236}">
                <a16:creationId xmlns:a16="http://schemas.microsoft.com/office/drawing/2014/main" id="{0701C67F-36A4-45C0-89AA-34E26356B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2476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733550"/>
            <a:ext cx="6615723" cy="4524375"/>
          </a:xfrm>
        </p:spPr>
        <p:txBody>
          <a:bodyPr/>
          <a:lstStyle/>
          <a:p>
            <a:r>
              <a:rPr lang="en-US" sz="2800" dirty="0"/>
              <a:t>Introduction</a:t>
            </a:r>
          </a:p>
          <a:p>
            <a:endParaRPr lang="en-US" sz="2800" dirty="0"/>
          </a:p>
          <a:p>
            <a:r>
              <a:rPr lang="en-US" sz="2800" dirty="0"/>
              <a:t>Common Comments and How to Address Them</a:t>
            </a:r>
          </a:p>
          <a:p>
            <a:endParaRPr lang="en-US" sz="2800" dirty="0"/>
          </a:p>
          <a:p>
            <a:r>
              <a:rPr lang="en-US" sz="2800" dirty="0"/>
              <a:t>Questions	</a:t>
            </a:r>
          </a:p>
          <a:p>
            <a:pPr lvl="2"/>
            <a:r>
              <a:rPr lang="en-US" sz="2000" dirty="0"/>
              <a:t>How to contact and ask questions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30769" y="88900"/>
            <a:ext cx="5756032" cy="273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pic>
        <p:nvPicPr>
          <p:cNvPr id="6" name="Picture 2" descr="Image result for Agenda">
            <a:extLst>
              <a:ext uri="{FF2B5EF4-FFF2-40B4-BE49-F238E27FC236}">
                <a16:creationId xmlns:a16="http://schemas.microsoft.com/office/drawing/2014/main" id="{E2306717-3D29-4B7E-97DB-4E96A363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97288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2 Agenda">
            <a:hlinkClick r:id="" action="ppaction://media"/>
            <a:extLst>
              <a:ext uri="{FF2B5EF4-FFF2-40B4-BE49-F238E27FC236}">
                <a16:creationId xmlns:a16="http://schemas.microsoft.com/office/drawing/2014/main" id="{CDBE7B37-462A-4828-8AFE-B59F1033F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1928" y="5725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7906A-9F85-4BD2-99DD-E6CDF26AF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10BFF-5155-469E-8DBC-8116C46452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58751CD-B5B9-4AE5-942B-AA1E49905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57750"/>
            <a:ext cx="7620000" cy="271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96A5B-F6DE-4C0F-BCD5-3B74CA4B10BE}"/>
              </a:ext>
            </a:extLst>
          </p:cNvPr>
          <p:cNvSpPr txBox="1"/>
          <p:nvPr/>
        </p:nvSpPr>
        <p:spPr>
          <a:xfrm>
            <a:off x="873303" y="3893906"/>
            <a:ext cx="7407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Contact the Plan Review and Design Support Team Lead for your project.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You may also reach out to me at </a:t>
            </a:r>
            <a:r>
              <a:rPr lang="en-US" dirty="0">
                <a:hlinkClick r:id="rId5"/>
              </a:rPr>
              <a:t>jawoodard4@ncdot.gov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3" name="Questions">
            <a:hlinkClick r:id="" action="ppaction://media"/>
            <a:extLst>
              <a:ext uri="{FF2B5EF4-FFF2-40B4-BE49-F238E27FC236}">
                <a16:creationId xmlns:a16="http://schemas.microsoft.com/office/drawing/2014/main" id="{12FB54EE-5FF6-4AC8-80C8-07261A63F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9874" y="5695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F443E-9F52-4017-B840-D98115B7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Sheets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D4EA1-6A54-4C66-8BF4-EAC0A338D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19F70-13C3-472F-A2C7-5480087786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B7AE3E2-9650-4D36-900C-36CF2BCCE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16" y="1711325"/>
            <a:ext cx="6824187" cy="4397252"/>
          </a:xfrm>
          <a:prstGeom prst="rect">
            <a:avLst/>
          </a:prstGeom>
        </p:spPr>
      </p:pic>
      <p:pic>
        <p:nvPicPr>
          <p:cNvPr id="3" name="Slide 3 Title Sheets">
            <a:hlinkClick r:id="" action="ppaction://media"/>
            <a:extLst>
              <a:ext uri="{FF2B5EF4-FFF2-40B4-BE49-F238E27FC236}">
                <a16:creationId xmlns:a16="http://schemas.microsoft.com/office/drawing/2014/main" id="{8D6D58E7-EBC0-4D6C-B3EB-460B4290F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1" y="5622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Type of Work and Location do not match Let List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824821"/>
            <a:ext cx="8603102" cy="249659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AB929-2D05-432E-A64C-826748FCACA3}"/>
              </a:ext>
            </a:extLst>
          </p:cNvPr>
          <p:cNvSpPr txBox="1"/>
          <p:nvPr/>
        </p:nvSpPr>
        <p:spPr>
          <a:xfrm>
            <a:off x="1116781" y="1824821"/>
            <a:ext cx="7283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Access the current 12 Month Let List Online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https://connect.ncdot.gov/letting/Pages/12month.aspx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 have any changes that need to be made to the location or type of work, contact your project manager.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A34B89-DA1F-4A57-9767-39B3D5FFF7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de 4 Type of Work">
            <a:hlinkClick r:id="" action="ppaction://media"/>
            <a:extLst>
              <a:ext uri="{FF2B5EF4-FFF2-40B4-BE49-F238E27FC236}">
                <a16:creationId xmlns:a16="http://schemas.microsoft.com/office/drawing/2014/main" id="{593253F6-54C3-4294-A51E-344192996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3299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80AD-89C2-4C44-BAD3-4D0E9200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47" y="469899"/>
            <a:ext cx="8630292" cy="1708221"/>
          </a:xfrm>
        </p:spPr>
        <p:txBody>
          <a:bodyPr/>
          <a:lstStyle/>
          <a:p>
            <a:r>
              <a:rPr lang="en-US" dirty="0"/>
              <a:t>WBS and FA Numbers, according to SAP, are out of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43D4A-A951-4D22-B109-9097CBB6B7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393" y="2032303"/>
            <a:ext cx="8229600" cy="4524375"/>
          </a:xfrm>
        </p:spPr>
        <p:txBody>
          <a:bodyPr/>
          <a:lstStyle/>
          <a:p>
            <a:r>
              <a:rPr lang="en-US" dirty="0"/>
              <a:t>DOT Internal: The latest WBS/FA Numbers can be obtained through SAP</a:t>
            </a:r>
          </a:p>
          <a:p>
            <a:pPr lvl="1"/>
            <a:r>
              <a:rPr lang="en-US" dirty="0"/>
              <a:t>Operation Code: ZPSR25</a:t>
            </a:r>
          </a:p>
          <a:p>
            <a:endParaRPr lang="en-US" dirty="0"/>
          </a:p>
          <a:p>
            <a:r>
              <a:rPr lang="en-US" dirty="0"/>
              <a:t>DOT External: Please contact your project manager for the latest WBS/FA Information.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3B3B3-CDE9-410E-8122-D59D062525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C87F6-40F7-4BEC-B15C-64E67761C9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6" name="Slide 5 WBS">
            <a:hlinkClick r:id="" action="ppaction://media"/>
            <a:extLst>
              <a:ext uri="{FF2B5EF4-FFF2-40B4-BE49-F238E27FC236}">
                <a16:creationId xmlns:a16="http://schemas.microsoft.com/office/drawing/2014/main" id="{5671CFAB-7314-4070-B8C5-02288F466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9807" y="5805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D256-FB1F-43AD-B2D2-6AD12FFC8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Stationing Information from Project Does Not Match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414DB-92FF-48DF-A14C-9C5F8D6E8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570" y="1863725"/>
            <a:ext cx="7998431" cy="4524375"/>
          </a:xfrm>
        </p:spPr>
        <p:txBody>
          <a:bodyPr/>
          <a:lstStyle/>
          <a:p>
            <a:r>
              <a:rPr lang="en-US" sz="2400" dirty="0"/>
              <a:t>Tip: Create a Project Spreadsheet to verify and confirm stationing matches on Titles/</a:t>
            </a:r>
            <a:r>
              <a:rPr lang="en-US" sz="2400" dirty="0" err="1"/>
              <a:t>Typicals</a:t>
            </a:r>
            <a:r>
              <a:rPr lang="en-US" sz="2400" dirty="0"/>
              <a:t>/Plans/Profiles for:</a:t>
            </a:r>
          </a:p>
          <a:p>
            <a:pPr lvl="1"/>
            <a:r>
              <a:rPr lang="en-US" sz="2000" dirty="0"/>
              <a:t>Begin/End TIP</a:t>
            </a:r>
          </a:p>
          <a:p>
            <a:pPr lvl="1"/>
            <a:r>
              <a:rPr lang="en-US" sz="2000" dirty="0"/>
              <a:t>Begin/End Construction</a:t>
            </a:r>
          </a:p>
          <a:p>
            <a:pPr lvl="1"/>
            <a:r>
              <a:rPr lang="en-US" sz="2000" dirty="0"/>
              <a:t>Begin/End Bridges</a:t>
            </a:r>
          </a:p>
          <a:p>
            <a:pPr lvl="1"/>
            <a:r>
              <a:rPr lang="en-US" sz="2000" dirty="0"/>
              <a:t>Culvert Locations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25A86-4BDC-466F-8756-19F1A5C23E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68062" y="88900"/>
            <a:ext cx="6318739" cy="273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17937-647D-4CBC-A957-DC920FF15F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6" name="Slide 6 Stationing">
            <a:hlinkClick r:id="" action="ppaction://media"/>
            <a:extLst>
              <a:ext uri="{FF2B5EF4-FFF2-40B4-BE49-F238E27FC236}">
                <a16:creationId xmlns:a16="http://schemas.microsoft.com/office/drawing/2014/main" id="{9DA29940-A258-48CA-B585-610A0FA77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101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8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4556-DA33-4C4E-BFE7-D9E73654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900"/>
            <a:ext cx="8229600" cy="2119188"/>
          </a:xfrm>
        </p:spPr>
        <p:txBody>
          <a:bodyPr/>
          <a:lstStyle/>
          <a:p>
            <a:r>
              <a:rPr lang="en-US" dirty="0"/>
              <a:t>Text of North Arrow should match the datum description on survey control sheet(s)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4378F-DAB1-415B-B58C-ADEDFB28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2709595"/>
            <a:ext cx="8229600" cy="4524375"/>
          </a:xfrm>
        </p:spPr>
        <p:txBody>
          <a:bodyPr/>
          <a:lstStyle/>
          <a:p>
            <a:r>
              <a:rPr lang="en-US" dirty="0"/>
              <a:t>Check </a:t>
            </a:r>
            <a:r>
              <a:rPr lang="en-US" u="sng" dirty="0"/>
              <a:t>Project Survey Report</a:t>
            </a:r>
          </a:p>
          <a:p>
            <a:pPr lvl="1"/>
            <a:r>
              <a:rPr lang="en-US" dirty="0"/>
              <a:t>Word Document</a:t>
            </a:r>
          </a:p>
          <a:p>
            <a:pPr lvl="1"/>
            <a:r>
              <a:rPr lang="en-US" dirty="0"/>
              <a:t>Located in Location and Survey Folders on Project Store or ProjectWise.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06729-8735-45BC-80D8-4F04BE0A35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30D31-DFAA-4D4A-BF5C-D886009024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6" name="Slide 7 North Arrow">
            <a:hlinkClick r:id="" action="ppaction://media"/>
            <a:extLst>
              <a:ext uri="{FF2B5EF4-FFF2-40B4-BE49-F238E27FC236}">
                <a16:creationId xmlns:a16="http://schemas.microsoft.com/office/drawing/2014/main" id="{6D748872-B4CE-4A3E-9E0B-B0329100A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3299" y="5800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Design Data Errors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7358" y="1467332"/>
            <a:ext cx="8229599" cy="4524375"/>
          </a:xfrm>
        </p:spPr>
        <p:txBody>
          <a:bodyPr/>
          <a:lstStyle/>
          <a:p>
            <a:r>
              <a:rPr lang="en-US" sz="2400" u="sng" dirty="0"/>
              <a:t>Traffic Data</a:t>
            </a:r>
          </a:p>
          <a:p>
            <a:endParaRPr lang="en-US" sz="2400" u="sng" dirty="0">
              <a:highlight>
                <a:srgbClr val="FFFF00"/>
              </a:highlight>
            </a:endParaRPr>
          </a:p>
          <a:p>
            <a:endParaRPr lang="en-US" sz="2400" u="sng" dirty="0">
              <a:highlight>
                <a:srgbClr val="FFFF00"/>
              </a:highlight>
            </a:endParaRPr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400" u="sng" dirty="0"/>
          </a:p>
          <a:p>
            <a:endParaRPr lang="en-US" sz="2400" u="sng" dirty="0"/>
          </a:p>
          <a:p>
            <a:r>
              <a:rPr lang="en-US" sz="2400" u="sng" dirty="0"/>
              <a:t>Road Classification</a:t>
            </a:r>
          </a:p>
          <a:p>
            <a:pPr lvl="1"/>
            <a:r>
              <a:rPr lang="en-US" sz="2000" u="sng" dirty="0">
                <a:hlinkClick r:id="rId5"/>
              </a:rPr>
              <a:t>https://connect.ncdot.gov/projects/planning/Pages/Functional-Classification-of-Highways.aspx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1DD42E-7059-4237-A53E-1F26027ED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822" y="1722179"/>
            <a:ext cx="3149758" cy="3413642"/>
          </a:xfrm>
          <a:prstGeom prst="rect">
            <a:avLst/>
          </a:prstGeom>
        </p:spPr>
      </p:pic>
      <p:pic>
        <p:nvPicPr>
          <p:cNvPr id="7" name="Slide 8">
            <a:hlinkClick r:id="" action="ppaction://media"/>
            <a:extLst>
              <a:ext uri="{FF2B5EF4-FFF2-40B4-BE49-F238E27FC236}">
                <a16:creationId xmlns:a16="http://schemas.microsoft.com/office/drawing/2014/main" id="{399EC9B5-0A4F-4D61-81E5-207CD3A9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8139" y="5724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1D99-548E-41A4-99FC-162F0FE4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Design Year Traffic is Calculated Incorrectly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ED869-8294-4A68-983D-6ED7FABAF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u="sng" dirty="0"/>
              <a:t>Traffic Data Beyond Traffic Forecast?</a:t>
            </a:r>
          </a:p>
          <a:p>
            <a:pPr lvl="1"/>
            <a:r>
              <a:rPr lang="en-US" dirty="0"/>
              <a:t>Have Traditionally interpolated linearly</a:t>
            </a:r>
          </a:p>
          <a:p>
            <a:pPr lvl="1"/>
            <a:r>
              <a:rPr lang="en-US" dirty="0"/>
              <a:t>This process is currently under review</a:t>
            </a:r>
          </a:p>
          <a:p>
            <a:pPr lvl="1"/>
            <a:endParaRPr lang="en-US" u="sng" dirty="0">
              <a:highlight>
                <a:srgbClr val="FFFF00"/>
              </a:highlight>
            </a:endParaRPr>
          </a:p>
          <a:p>
            <a:r>
              <a:rPr lang="en-US" u="sng" dirty="0"/>
              <a:t>Further Guidance on Design Data</a:t>
            </a:r>
          </a:p>
          <a:p>
            <a:pPr lvl="1"/>
            <a:r>
              <a:rPr lang="en-US" dirty="0"/>
              <a:t>RDM Part 1 Section 1-1C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FCC73-9CB7-4B8B-8F33-191723E0AF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1250B-F678-4F7D-8191-93B1F980DF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6" name="Slide 9">
            <a:hlinkClick r:id="" action="ppaction://media"/>
            <a:extLst>
              <a:ext uri="{FF2B5EF4-FFF2-40B4-BE49-F238E27FC236}">
                <a16:creationId xmlns:a16="http://schemas.microsoft.com/office/drawing/2014/main" id="{612C79E4-520A-4A9F-9CFA-9D77925C9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3574" y="577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5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ef604a7-ebc4-47af-96e9-7f1ad444f50a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f00c2e-ac5c-418b-9f13-a0771dbd417d">INSIDE-161-15</_dlc_DocId>
    <_dlc_DocIdUrl xmlns="16f00c2e-ac5c-418b-9f13-a0771dbd417d">
      <Url>https://connect.ncdot.gov/Business/_layouts/15/DocIdRedir.aspx?ID=INSIDE-161-15</Url>
      <Description>INSIDE-161-15</Description>
    </_dlc_DocIdUrl>
    <Resource_x0020_Type xmlns="e40113cf-0a6f-4a40-bde8-8c0d9f831fc8">Guidelines</Resource_x0020_Type>
    <Date_x0020_of_x0020_Memo xmlns="e40113cf-0a6f-4a40-bde8-8c0d9f831fc8">2021-06-04T04:00:00+00:00</Date_x0020_of_x0020_Memo>
    <URL xmlns="http://schemas.microsoft.com/sharepoint/v3">
      <Url xsi:nil="true"/>
      <Description xsi:nil="true"/>
    </URL>
    <Page xmlns="e40113cf-0a6f-4a40-bde8-8c0d9f831fc8" xsi:nil="true"/>
    <Groups xmlns="e40113cf-0a6f-4a40-bde8-8c0d9f831fc8">Design</Groups>
    <File_x0020_Category xmlns="16f00c2e-ac5c-418b-9f13-a0771dbd417d"/>
    <Archived xmlns="e40113cf-0a6f-4a40-bde8-8c0d9f831fc8" xsi:nil="true"/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F2E795E54B494984D981AEDF61972F" ma:contentTypeVersion="28" ma:contentTypeDescription="Create a new document." ma:contentTypeScope="" ma:versionID="3cf2e648c7984a66ac29d9fe4ae6e438">
  <xsd:schema xmlns:xsd="http://www.w3.org/2001/XMLSchema" xmlns:xs="http://www.w3.org/2001/XMLSchema" xmlns:p="http://schemas.microsoft.com/office/2006/metadata/properties" xmlns:ns1="http://schemas.microsoft.com/sharepoint/v3" xmlns:ns2="e40113cf-0a6f-4a40-bde8-8c0d9f831fc8" xmlns:ns3="16f00c2e-ac5c-418b-9f13-a0771dbd417d" xmlns:ns4="a5b864cb-7915-4493-b702-ad0b49b4414f" xmlns:ns5="http://schemas.microsoft.com/sharepoint/v4" targetNamespace="http://schemas.microsoft.com/office/2006/metadata/properties" ma:root="true" ma:fieldsID="b3b4d20285b7cc884b4c26a53a13a8a7" ns1:_="" ns2:_="" ns3:_="" ns4:_="" ns5:_="">
    <xsd:import namespace="http://schemas.microsoft.com/sharepoint/v3"/>
    <xsd:import namespace="e40113cf-0a6f-4a40-bde8-8c0d9f831fc8"/>
    <xsd:import namespace="16f00c2e-ac5c-418b-9f13-a0771dbd417d"/>
    <xsd:import namespace="a5b864cb-7915-4493-b702-ad0b49b4414f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Resource_x0020_Type"/>
                <xsd:element ref="ns2:Groups" minOccurs="0"/>
                <xsd:element ref="ns2:Date_x0020_of_x0020_Memo" minOccurs="0"/>
                <xsd:element ref="ns2:Page" minOccurs="0"/>
                <xsd:element ref="ns3:_dlc_DocId" minOccurs="0"/>
                <xsd:element ref="ns3:_dlc_DocIdUrl" minOccurs="0"/>
                <xsd:element ref="ns3:_dlc_DocIdPersistId" minOccurs="0"/>
                <xsd:element ref="ns3:File_x0020_Category" minOccurs="0"/>
                <xsd:element ref="ns1:URL" minOccurs="0"/>
                <xsd:element ref="ns4:SharedWithUsers" minOccurs="0"/>
                <xsd:element ref="ns2:Archived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6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0113cf-0a6f-4a40-bde8-8c0d9f831fc8" elementFormDefault="qualified">
    <xsd:import namespace="http://schemas.microsoft.com/office/2006/documentManagement/types"/>
    <xsd:import namespace="http://schemas.microsoft.com/office/infopath/2007/PartnerControls"/>
    <xsd:element name="Resource_x0020_Type" ma:index="8" ma:displayName="Resource Type" ma:format="RadioButtons" ma:internalName="Resource_x0020_Type">
      <xsd:simpleType>
        <xsd:restriction base="dms:Choice">
          <xsd:enumeration value="Forms"/>
          <xsd:enumeration value="General"/>
          <xsd:enumeration value="Guidelines"/>
          <xsd:enumeration value="Information"/>
          <xsd:enumeration value="Manuals"/>
          <xsd:enumeration value="Minutes"/>
          <xsd:enumeration value="Policy Memos"/>
          <xsd:enumeration value="Surplus R/W Disposal &amp; CA Review"/>
          <xsd:enumeration value="L&amp;E"/>
          <xsd:enumeration value="Archived"/>
        </xsd:restriction>
      </xsd:simpleType>
    </xsd:element>
    <xsd:element name="Groups" ma:index="9" nillable="true" ma:displayName="Groups" ma:format="RadioButtons" ma:internalName="Groups">
      <xsd:simpleType>
        <xsd:restriction base="dms:Choice">
          <xsd:enumeration value="Administrative"/>
          <xsd:enumeration value="CADD"/>
          <xsd:enumeration value="Design"/>
          <xsd:enumeration value="Geotech"/>
          <xsd:enumeration value="Guardrail"/>
          <xsd:enumeration value="Hydro"/>
          <xsd:enumeration value="Pavement"/>
          <xsd:enumeration value="Plan Permit Process"/>
          <xsd:enumeration value="Right of Way"/>
          <xsd:enumeration value="SAPW"/>
          <xsd:enumeration value="Structures"/>
          <xsd:enumeration value="Utilities"/>
        </xsd:restriction>
      </xsd:simpleType>
    </xsd:element>
    <xsd:element name="Date_x0020_of_x0020_Memo" ma:index="10" nillable="true" ma:displayName="Date" ma:format="DateOnly" ma:internalName="Date_x0020_of_x0020_Memo">
      <xsd:simpleType>
        <xsd:restriction base="dms:DateTime"/>
      </xsd:simpleType>
    </xsd:element>
    <xsd:element name="Page" ma:index="11" nillable="true" ma:displayName="Page" ma:internalName="Page">
      <xsd:simpleType>
        <xsd:restriction base="dms:Text">
          <xsd:maxLength value="255"/>
        </xsd:restriction>
      </xsd:simpleType>
    </xsd:element>
    <xsd:element name="Archived" ma:index="18" nillable="true" ma:displayName="Archived" ma:default="0" ma:internalName="Archiv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ile_x0020_Category" ma:index="15" nillable="true" ma:displayName="File Category" ma:description="For downloadable files and documents. Used by Content Query Web Part." ma:internalName="File_x0020_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eatured"/>
                    <xsd:enumeration value="Manual"/>
                    <xsd:enumeration value="Application"/>
                    <xsd:enumeration value="Spanish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864cb-7915-4493-b702-ad0b49b4414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B7705052-6A21-44D4-A7B2-81B84B3D4538}"/>
</file>

<file path=customXml/itemProps2.xml><?xml version="1.0" encoding="utf-8"?>
<ds:datastoreItem xmlns:ds="http://schemas.openxmlformats.org/officeDocument/2006/customXml" ds:itemID="{69DC4630-270D-46C0-A49F-98B7CB7315F5}"/>
</file>

<file path=customXml/itemProps3.xml><?xml version="1.0" encoding="utf-8"?>
<ds:datastoreItem xmlns:ds="http://schemas.openxmlformats.org/officeDocument/2006/customXml" ds:itemID="{72B616C0-77A5-4E4D-B8A6-7A18F25518E7}"/>
</file>

<file path=customXml/itemProps4.xml><?xml version="1.0" encoding="utf-8"?>
<ds:datastoreItem xmlns:ds="http://schemas.openxmlformats.org/officeDocument/2006/customXml" ds:itemID="{630F5C14-E22A-43EF-BC30-A36AB7D455AD}"/>
</file>

<file path=customXml/itemProps5.xml><?xml version="1.0" encoding="utf-8"?>
<ds:datastoreItem xmlns:ds="http://schemas.openxmlformats.org/officeDocument/2006/customXml" ds:itemID="{A62E01B5-3CCC-4E2F-BEAF-55258C40AE8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39874</TotalTime>
  <Words>776</Words>
  <Application>Microsoft Office PowerPoint</Application>
  <PresentationFormat>On-screen Show (4:3)</PresentationFormat>
  <Paragraphs>149</Paragraphs>
  <Slides>20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Building Better Title and Typical Section Sheets (Addressing Common Comments)</vt:lpstr>
      <vt:lpstr>Today’s Agenda</vt:lpstr>
      <vt:lpstr>Title Sheets</vt:lpstr>
      <vt:lpstr>Type of Work and Location do not match Let List</vt:lpstr>
      <vt:lpstr>WBS and FA Numbers, according to SAP, are out of date</vt:lpstr>
      <vt:lpstr>Stationing Information from Project Does Not Match Plans</vt:lpstr>
      <vt:lpstr>Text of North Arrow should match the datum description on survey control sheet(s)</vt:lpstr>
      <vt:lpstr>Design Data Errors</vt:lpstr>
      <vt:lpstr>Design Year Traffic is Calculated Incorrectly</vt:lpstr>
      <vt:lpstr>Project Length is Incorrect</vt:lpstr>
      <vt:lpstr>Design Contact Information is Incorrect</vt:lpstr>
      <vt:lpstr>Typical Section Sheets</vt:lpstr>
      <vt:lpstr>Stabilization is not shown correctly in the typical section or pavement schedule</vt:lpstr>
      <vt:lpstr>Trench or Graded Shoulders Sections?</vt:lpstr>
      <vt:lpstr>Prime Coat (P) is not shown or shown incorrectly</vt:lpstr>
      <vt:lpstr>Temporary Pavement Locations and Designs</vt:lpstr>
      <vt:lpstr>Rumble strips are not shown in the typical section or pavement schedule</vt:lpstr>
      <vt:lpstr>Pavement Schedule Incorrect/unclear </vt:lpstr>
      <vt:lpstr>Typical Section Dimensioning/Labeling Issues </vt:lpstr>
      <vt:lpstr>PowerPoint Presentation</vt:lpstr>
    </vt:vector>
  </TitlesOfParts>
  <Company>NC Deparment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Better Title and Typical Section Sheets</dc:title>
  <dc:creator>Emily Jones</dc:creator>
  <cp:keywords>PowerPoint, template, 4x3, official, presentation</cp:keywords>
  <cp:lastModifiedBy>Woodard, Jordan A</cp:lastModifiedBy>
  <cp:revision>281</cp:revision>
  <cp:lastPrinted>2019-12-13T13:18:32Z</cp:lastPrinted>
  <dcterms:created xsi:type="dcterms:W3CDTF">2017-01-25T00:57:48Z</dcterms:created>
  <dcterms:modified xsi:type="dcterms:W3CDTF">2021-05-25T12:56:40Z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0x010100A5F2E795E54B494984D981AEDF61972F</vt:lpwstr>
  </property>
  <property fmtid="{D5CDD505-2E9C-101B-9397-08002B2CF9AE}" pid="3" name="_dlc_DocIdItemGuid">
    <vt:lpwstr>05a495ec-0491-4e1f-99aa-0280a0726d24</vt:lpwstr>
  </property>
  <property fmtid="{D5CDD505-2E9C-101B-9397-08002B2CF9AE}" pid="4" name="Business Content Type">
    <vt:lpwstr/>
  </property>
  <property fmtid="{D5CDD505-2E9C-101B-9397-08002B2CF9AE}" pid="5" name="Data Security Classification">
    <vt:lpwstr/>
  </property>
  <property fmtid="{D5CDD505-2E9C-101B-9397-08002B2CF9AE}" pid="6" name="Order">
    <vt:r8>48200</vt:r8>
  </property>
</Properties>
</file>